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Poppins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22" autoAdjust="0"/>
  </p:normalViewPr>
  <p:slideViewPr>
    <p:cSldViewPr>
      <p:cViewPr varScale="1">
        <p:scale>
          <a:sx n="39" d="100"/>
          <a:sy n="39" d="100"/>
        </p:scale>
        <p:origin x="220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8F7CD-16A1-415B-A56E-98C92B9A4C38}" type="datetimeFigureOut">
              <a:rPr lang="en-US" smtClean="0"/>
              <a:t>07-Feb-24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7C3BA-8193-45B4-9E96-BE67CA1A8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3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0"/>
          <p:cNvSpPr/>
          <p:nvPr/>
        </p:nvSpPr>
        <p:spPr>
          <a:xfrm rot="10800000">
            <a:off x="745228" y="2269671"/>
            <a:ext cx="3109222" cy="0"/>
          </a:xfrm>
          <a:prstGeom prst="line">
            <a:avLst/>
          </a:prstGeom>
          <a:ln w="19050" cap="flat">
            <a:solidFill>
              <a:schemeClr val="accent6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1217037" y="1893831"/>
            <a:ext cx="5582139" cy="2308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19"/>
              </a:lnSpc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PROFESSIONAL EXPERIENCE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(please list from most recent to oldest)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52498" y="2346032"/>
            <a:ext cx="3815513" cy="28768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Associate Dean for Research Affairs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Faculty of Medicine,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Chulalongkorn University, Bangkok, Thailand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Associate Professor / Professor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Department of Physiology, Faculty of Medicine,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Chulalongkorn University, Bangkok, Thailand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Lecturer / Assistant Professor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Institute of Science and Technology for Development,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Mahidol University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Research Fellow (Neurosciences)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Institute of Neurological Sciences,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University of New South Wales, Sydney, Australia</a:t>
            </a:r>
          </a:p>
        </p:txBody>
      </p:sp>
      <p:sp>
        <p:nvSpPr>
          <p:cNvPr id="14" name="AutoShape 14"/>
          <p:cNvSpPr/>
          <p:nvPr/>
        </p:nvSpPr>
        <p:spPr>
          <a:xfrm rot="10800000">
            <a:off x="745228" y="5967106"/>
            <a:ext cx="1661422" cy="0"/>
          </a:xfrm>
          <a:prstGeom prst="line">
            <a:avLst/>
          </a:prstGeom>
          <a:ln w="19050" cap="flat">
            <a:solidFill>
              <a:schemeClr val="accent6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5"/>
          <p:cNvSpPr txBox="1"/>
          <p:nvPr/>
        </p:nvSpPr>
        <p:spPr>
          <a:xfrm>
            <a:off x="752498" y="6114837"/>
            <a:ext cx="4237130" cy="38386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M.Sc. (Clinical Epidemiology), 2000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Faculty of Medicine,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Chulalongkorn University, Bangkok, Thailand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Research Fellow (Neurosciences), 1995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Institute of Neurological Sciences,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University of New South Wales, Sydney, Australia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Diplomate Board (Neurology), 1990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Medical Council of Thailand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Diploma of Clinical Sciences (Internal Medicine), 1988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Faculty of Medicine,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Chulalongkorn University, Bangkok, Thailand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M.D., 1984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Faculty of Medicine, Siriraj Hospital, Mahidol University</a:t>
            </a:r>
          </a:p>
          <a:p>
            <a:pPr>
              <a:lnSpc>
                <a:spcPts val="1540"/>
              </a:lnSpc>
            </a:pPr>
            <a:endParaRPr lang="en-US" sz="11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ts val="1540"/>
              </a:lnSpc>
            </a:pPr>
            <a:r>
              <a:rPr lang="en-US" sz="11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B.Sc. (Medical Sciences), 1982</a:t>
            </a:r>
          </a:p>
          <a:p>
            <a:pPr>
              <a:lnSpc>
                <a:spcPts val="1540"/>
              </a:lnSpc>
            </a:pPr>
            <a:r>
              <a:rPr lang="en-US" sz="11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Faculty of Medicine, Siriraj Hospital, Mahidol University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217038" y="5590643"/>
            <a:ext cx="5228212" cy="2449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19"/>
              </a:lnSpc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(please list from most recent to oldest)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757324" y="5537792"/>
            <a:ext cx="309577" cy="309577"/>
            <a:chOff x="0" y="0"/>
            <a:chExt cx="412770" cy="412770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412770" cy="412770"/>
              <a:chOff x="0" y="0"/>
              <a:chExt cx="812800" cy="812800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</a:pPr>
                <a:endParaRPr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  <p:sp>
          <p:nvSpPr>
            <p:cNvPr id="21" name="Freeform 21"/>
            <p:cNvSpPr/>
            <p:nvPr/>
          </p:nvSpPr>
          <p:spPr>
            <a:xfrm>
              <a:off x="61922" y="88188"/>
              <a:ext cx="288927" cy="236395"/>
            </a:xfrm>
            <a:custGeom>
              <a:avLst/>
              <a:gdLst/>
              <a:ahLst/>
              <a:cxnLst/>
              <a:rect l="l" t="t" r="r" b="b"/>
              <a:pathLst>
                <a:path w="288927" h="236395">
                  <a:moveTo>
                    <a:pt x="0" y="0"/>
                  </a:moveTo>
                  <a:lnTo>
                    <a:pt x="288926" y="0"/>
                  </a:lnTo>
                  <a:lnTo>
                    <a:pt x="288926" y="236394"/>
                  </a:lnTo>
                  <a:lnTo>
                    <a:pt x="0" y="23639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TextBox 36"/>
          <p:cNvSpPr txBox="1"/>
          <p:nvPr/>
        </p:nvSpPr>
        <p:spPr>
          <a:xfrm>
            <a:off x="756000" y="582228"/>
            <a:ext cx="4244400" cy="3988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59"/>
              </a:lnSpc>
              <a:spcBef>
                <a:spcPct val="0"/>
              </a:spcBef>
            </a:pPr>
            <a:r>
              <a:rPr lang="sv-SE" sz="2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Prof</a:t>
            </a:r>
            <a:r>
              <a:rPr lang="en-US" sz="2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r>
              <a:rPr lang="sv-SE" sz="2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Anan Srikiatkhachorn, M.D.</a:t>
            </a:r>
            <a:endParaRPr lang="en-US" sz="20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752498" y="1146337"/>
            <a:ext cx="3908230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spcBef>
                <a:spcPct val="0"/>
              </a:spcBef>
            </a:pPr>
            <a:r>
              <a:rPr lang="en-US" sz="1400" b="1" u="none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Dean </a:t>
            </a:r>
          </a:p>
          <a:p>
            <a:pPr marL="0" lvl="0" indent="0">
              <a:spcBef>
                <a:spcPct val="0"/>
              </a:spcBef>
            </a:pPr>
            <a:r>
              <a:rPr lang="en-US" sz="1100" u="none" dirty="0">
                <a:latin typeface="Poppins" panose="00000500000000000000" pitchFamily="2" charset="0"/>
                <a:cs typeface="Poppins" panose="00000500000000000000" pitchFamily="2" charset="0"/>
              </a:rPr>
              <a:t>Faculty of Medicine, </a:t>
            </a:r>
          </a:p>
          <a:p>
            <a:pPr marL="0" lvl="0" indent="0">
              <a:spcBef>
                <a:spcPct val="0"/>
              </a:spcBef>
            </a:pPr>
            <a:r>
              <a:rPr lang="en-US" sz="1100" u="none" dirty="0">
                <a:latin typeface="Poppins" panose="00000500000000000000" pitchFamily="2" charset="0"/>
                <a:cs typeface="Poppins" panose="00000500000000000000" pitchFamily="2" charset="0"/>
              </a:rPr>
              <a:t>King Mongkut’s Institute of Technology Ladkrabang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226050" y="1054389"/>
            <a:ext cx="1730350" cy="4612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en-US" sz="999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anan.sr@kmitl.ac.th</a:t>
            </a:r>
          </a:p>
          <a:p>
            <a:pPr algn="r"/>
            <a:r>
              <a:rPr lang="en-US" sz="999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+66 2329 8027</a:t>
            </a:r>
          </a:p>
          <a:p>
            <a:pPr algn="r"/>
            <a:r>
              <a:rPr lang="en-US" sz="999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https://md.kmitl.ac.th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F7C4CDB-4D2C-4341-B99B-2212A281AEF8}"/>
              </a:ext>
            </a:extLst>
          </p:cNvPr>
          <p:cNvGrpSpPr/>
          <p:nvPr/>
        </p:nvGrpSpPr>
        <p:grpSpPr>
          <a:xfrm>
            <a:off x="757323" y="1841500"/>
            <a:ext cx="309578" cy="309578"/>
            <a:chOff x="752499" y="2268704"/>
            <a:chExt cx="309578" cy="309578"/>
          </a:xfrm>
        </p:grpSpPr>
        <p:grpSp>
          <p:nvGrpSpPr>
            <p:cNvPr id="6" name="Group 6"/>
            <p:cNvGrpSpPr/>
            <p:nvPr/>
          </p:nvGrpSpPr>
          <p:grpSpPr>
            <a:xfrm>
              <a:off x="752499" y="2268704"/>
              <a:ext cx="309578" cy="309578"/>
              <a:chOff x="0" y="0"/>
              <a:chExt cx="812800" cy="8128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</a:pPr>
                <a:endParaRPr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  <p:pic>
          <p:nvPicPr>
            <p:cNvPr id="40" name="Graphic 39" descr="Briefcase with solid fill">
              <a:extLst>
                <a:ext uri="{FF2B5EF4-FFF2-40B4-BE49-F238E27FC236}">
                  <a16:creationId xmlns:a16="http://schemas.microsoft.com/office/drawing/2014/main" id="{FECEDBC6-D7D1-4C06-9DFF-690086FB2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99288" y="2321535"/>
              <a:ext cx="216000" cy="21600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8BD6259-7908-F0BC-83E5-71C006EEA5F1}"/>
              </a:ext>
            </a:extLst>
          </p:cNvPr>
          <p:cNvSpPr txBox="1"/>
          <p:nvPr/>
        </p:nvSpPr>
        <p:spPr>
          <a:xfrm>
            <a:off x="6799176" y="10071100"/>
            <a:ext cx="2508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0">
            <a:extLst>
              <a:ext uri="{FF2B5EF4-FFF2-40B4-BE49-F238E27FC236}">
                <a16:creationId xmlns:a16="http://schemas.microsoft.com/office/drawing/2014/main" id="{B3DC7726-4F60-42D7-B1B7-C3D63CFA48D1}"/>
              </a:ext>
            </a:extLst>
          </p:cNvPr>
          <p:cNvSpPr/>
          <p:nvPr/>
        </p:nvSpPr>
        <p:spPr>
          <a:xfrm rot="10800000">
            <a:off x="735855" y="2050579"/>
            <a:ext cx="2648520" cy="0"/>
          </a:xfrm>
          <a:prstGeom prst="line">
            <a:avLst/>
          </a:prstGeom>
          <a:ln w="19050" cap="flat">
            <a:solidFill>
              <a:schemeClr val="accent6">
                <a:lumMod val="75000"/>
              </a:schemeClr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8B8D621E-D36F-4AAF-A56E-018AF9A0EDBC}"/>
              </a:ext>
            </a:extLst>
          </p:cNvPr>
          <p:cNvSpPr txBox="1"/>
          <p:nvPr/>
        </p:nvSpPr>
        <p:spPr>
          <a:xfrm>
            <a:off x="1207664" y="1674739"/>
            <a:ext cx="6070249" cy="2308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19"/>
              </a:lnSpc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RECENT PUBLICATIONS 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(please list from most recent to oldest) 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A15F64F5-2C33-47CD-94DB-075210D58F5C}"/>
              </a:ext>
            </a:extLst>
          </p:cNvPr>
          <p:cNvSpPr txBox="1"/>
          <p:nvPr/>
        </p:nvSpPr>
        <p:spPr>
          <a:xfrm>
            <a:off x="743125" y="2269695"/>
            <a:ext cx="6070250" cy="78483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1Potewiratnanond P, le Grand SM,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Supronsinchai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W. Altered activity in the nucleus raphe magnus underlies cortical hyperexcitability and facilitates trigeminal nociception in a rat model of medication overuse headache.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Bmc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Neuroscience. 2019 Oct;20(1).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Lalert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L, Ji-Au W,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Srikam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Chotipinit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Sanguanrungsirikul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Maneesri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-le Grand S. Alterations in Synaptic Plasticity and Oxidative Stress Following Long-Term Paracetamol Treatment in Rat Brain.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Neurotox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Res. 2019 Jul;37(2):455-68.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Strothe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LC,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Supronsinchai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Targeted orexin and hypothalamic neuropeptides for migraine. Neurotherapeutics. 2018 April;15(2), 377–390.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Chatchaisak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D, Connor M,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Chetsawang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B. The potentiating effect of calcitonin gene-related peptide on transient receptor potential vanilloid-1 activity and the electrophysiological responses of rat trigeminal neurons to nociceptive stimuli. J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Physiol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Sci. 2018 May;68(3):261-268.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Wanasuntronwong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Jansri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U,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Neural hyperactivity in the amygdala induced by chronic treatment of rats with analgesics may elucidate the mechanism underlying psychiatric comorbidities associated with medication-overuse headache. BMC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Neurosci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2017 Jan 3;18(1):1.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 10.1186/s12868-016-0326-z.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Saleeon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Jansri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U,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Bongsebandhu-phubhakdi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S. Estrous cycle induces peripheral sensitization in trigeminal ganglion neurons: an animal model of menstrual migraine. J Med Assoc Thai. 2016 Feb;99(2):206-12.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Hansrivijit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Vibulyaseck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Maneepark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M,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Bongsebandhu-phubhakdi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S. GluN2A/B ratio elevation induced by cortical spreading depression: electrophysiological and quantitative studies of the hippocampus. J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Physiol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Sci. 2015;65 (Suppl 2): S-3 – S-10.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Yisarakun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Chantong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Supornsilpchai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Thongtan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Reuangwechvorachai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Maneesri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-le Grand S. Up-regulation of calcitonin gene-related peptide in trigeminal ganglion following chronic exposure to paracetamol in a CSD migraine animal model. Neuropeptides. 2015 Jun;51:9-16.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Storer RJ,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Supronsinchai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Animal models of chronic migraine.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Curr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Pain Headache Rep. 2015 Jan;19(1):467.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Saengjaroentham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Supornsilpchai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Ji-Au W,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Maneesri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-le Grand S. Serotonin depletion can enhance the cerebrovascular responses induced by cortical spreading depression via the nitric oxide pathway. Int J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Neurosci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2015 Feb;125(2):130-9.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Vibulyaseck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Bongsebandhu-phubhakdi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S, le Grand SM,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 Potential risk of dihydroergotamine causing medication-overuse headache: preclinical evidence. Asian Biomedicine 2014 June;8 (3):323-31.</a:t>
            </a:r>
          </a:p>
          <a:p>
            <a:pPr marL="228600" indent="-228600">
              <a:buFont typeface="+mj-lt"/>
              <a:buAutoNum type="arabicPeriod"/>
            </a:pPr>
            <a:endParaRPr lang="en-US" sz="1000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Yisarakun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Supornsilpchai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Chantong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C, </a:t>
            </a:r>
            <a:r>
              <a:rPr lang="en-US" sz="1000" b="1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Maneesri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-le Grand S. Chronic paracetamol treatment increases alterations in cerebral vessels in cortical spreading depression model.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Microvasc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Res. 2014 Jul;94:36-46.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Srikiatkhachorn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A, le Grand SM, </a:t>
            </a:r>
            <a:r>
              <a:rPr lang="en-US" sz="1000" dirty="0" err="1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Supornsilpchai</a:t>
            </a:r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W, Storer RJ.  Pathophysiology of medication-overuse headache—an update.  Headache. 2014 Jan;54(1):204-10.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154DC66-4E78-463A-B01A-E0CA9DFE1947}"/>
              </a:ext>
            </a:extLst>
          </p:cNvPr>
          <p:cNvGrpSpPr/>
          <p:nvPr/>
        </p:nvGrpSpPr>
        <p:grpSpPr>
          <a:xfrm>
            <a:off x="747950" y="1622408"/>
            <a:ext cx="309578" cy="309578"/>
            <a:chOff x="-3116763" y="1432457"/>
            <a:chExt cx="309578" cy="309578"/>
          </a:xfrm>
        </p:grpSpPr>
        <p:grpSp>
          <p:nvGrpSpPr>
            <p:cNvPr id="19" name="Group 6">
              <a:extLst>
                <a:ext uri="{FF2B5EF4-FFF2-40B4-BE49-F238E27FC236}">
                  <a16:creationId xmlns:a16="http://schemas.microsoft.com/office/drawing/2014/main" id="{0D69D61D-F28B-4A61-9EB8-35C578FF47D3}"/>
                </a:ext>
              </a:extLst>
            </p:cNvPr>
            <p:cNvGrpSpPr/>
            <p:nvPr/>
          </p:nvGrpSpPr>
          <p:grpSpPr>
            <a:xfrm>
              <a:off x="-3116763" y="1432457"/>
              <a:ext cx="309578" cy="309578"/>
              <a:chOff x="0" y="0"/>
              <a:chExt cx="812800" cy="812800"/>
            </a:xfrm>
          </p:grpSpPr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B2039B0A-6A1C-4CB2-845B-46798EF88FEE}"/>
                  </a:ext>
                </a:extLst>
              </p:cNvPr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0" y="0"/>
                    </a:moveTo>
                    <a:lnTo>
                      <a:pt x="812800" y="0"/>
                    </a:lnTo>
                    <a:lnTo>
                      <a:pt x="812800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TextBox 8">
                <a:extLst>
                  <a:ext uri="{FF2B5EF4-FFF2-40B4-BE49-F238E27FC236}">
                    <a16:creationId xmlns:a16="http://schemas.microsoft.com/office/drawing/2014/main" id="{0B6B2369-6502-4BA9-B16C-4200D3504BAC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812800" cy="8413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59"/>
                  </a:lnSpc>
                </a:pPr>
                <a:endParaRPr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  <p:pic>
          <p:nvPicPr>
            <p:cNvPr id="27" name="Graphic 26" descr="Closed book with solid fill">
              <a:extLst>
                <a:ext uri="{FF2B5EF4-FFF2-40B4-BE49-F238E27FC236}">
                  <a16:creationId xmlns:a16="http://schemas.microsoft.com/office/drawing/2014/main" id="{2F5C2C30-7131-46C9-AF2A-9A70E6B3D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3069974" y="1476007"/>
              <a:ext cx="216000" cy="216000"/>
            </a:xfrm>
            <a:prstGeom prst="rect">
              <a:avLst/>
            </a:prstGeom>
          </p:spPr>
        </p:pic>
      </p:grpSp>
      <p:sp>
        <p:nvSpPr>
          <p:cNvPr id="29" name="TextBox 36">
            <a:extLst>
              <a:ext uri="{FF2B5EF4-FFF2-40B4-BE49-F238E27FC236}">
                <a16:creationId xmlns:a16="http://schemas.microsoft.com/office/drawing/2014/main" id="{4A002072-E0FA-456C-821C-F96A609C9BF0}"/>
              </a:ext>
            </a:extLst>
          </p:cNvPr>
          <p:cNvSpPr txBox="1"/>
          <p:nvPr/>
        </p:nvSpPr>
        <p:spPr>
          <a:xfrm>
            <a:off x="756000" y="663147"/>
            <a:ext cx="4244400" cy="215444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14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Prof</a:t>
            </a:r>
            <a:r>
              <a:rPr lang="en-US" sz="14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r>
              <a:rPr lang="sv-SE" sz="1400" b="1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Anan Srikiatkhachorn, M.D.</a:t>
            </a:r>
            <a:endParaRPr lang="en-US" sz="1400" b="1" dirty="0">
              <a:solidFill>
                <a:srgbClr val="30303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" name="TextBox 37">
            <a:extLst>
              <a:ext uri="{FF2B5EF4-FFF2-40B4-BE49-F238E27FC236}">
                <a16:creationId xmlns:a16="http://schemas.microsoft.com/office/drawing/2014/main" id="{658D1D37-8A7B-4ED1-9A46-C8B94DCBE13E}"/>
              </a:ext>
            </a:extLst>
          </p:cNvPr>
          <p:cNvSpPr txBox="1"/>
          <p:nvPr/>
        </p:nvSpPr>
        <p:spPr>
          <a:xfrm>
            <a:off x="752498" y="967698"/>
            <a:ext cx="3908230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spcBef>
                <a:spcPct val="0"/>
              </a:spcBef>
            </a:pPr>
            <a:r>
              <a:rPr lang="en-US" sz="1400" b="1" u="none" dirty="0">
                <a:solidFill>
                  <a:schemeClr val="accent6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Dean </a:t>
            </a:r>
          </a:p>
          <a:p>
            <a:pPr marL="0" lvl="0" indent="0">
              <a:spcBef>
                <a:spcPct val="0"/>
              </a:spcBef>
            </a:pPr>
            <a:r>
              <a:rPr lang="en-US" sz="1100" u="none" dirty="0">
                <a:latin typeface="Poppins" panose="00000500000000000000" pitchFamily="2" charset="0"/>
                <a:cs typeface="Poppins" panose="00000500000000000000" pitchFamily="2" charset="0"/>
              </a:rPr>
              <a:t>Faculty of Medicine, </a:t>
            </a:r>
          </a:p>
          <a:p>
            <a:pPr marL="0" lvl="0" indent="0">
              <a:spcBef>
                <a:spcPct val="0"/>
              </a:spcBef>
            </a:pPr>
            <a:r>
              <a:rPr lang="en-US" sz="1100" u="none" dirty="0">
                <a:latin typeface="Poppins" panose="00000500000000000000" pitchFamily="2" charset="0"/>
                <a:cs typeface="Poppins" panose="00000500000000000000" pitchFamily="2" charset="0"/>
              </a:rPr>
              <a:t>King Mongkut’s Institute of Technology Ladkrabang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1559C4-71B6-4B8A-1C37-4CA982776648}"/>
              </a:ext>
            </a:extLst>
          </p:cNvPr>
          <p:cNvSpPr txBox="1"/>
          <p:nvPr/>
        </p:nvSpPr>
        <p:spPr>
          <a:xfrm>
            <a:off x="6799176" y="10071100"/>
            <a:ext cx="2508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30303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788</Words>
  <Application>Microsoft Office PowerPoint</Application>
  <PresentationFormat>Custom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Poppins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Turquoise White Simple Physician CV</dc:title>
  <dc:creator>Sranya.P</dc:creator>
  <cp:lastModifiedBy>sranya phaisawang</cp:lastModifiedBy>
  <cp:revision>7</cp:revision>
  <dcterms:created xsi:type="dcterms:W3CDTF">2006-08-16T00:00:00Z</dcterms:created>
  <dcterms:modified xsi:type="dcterms:W3CDTF">2024-02-07T09:29:18Z</dcterms:modified>
  <dc:identifier>DAF7mgkm4To</dc:identifier>
</cp:coreProperties>
</file>